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166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Throughput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3"/>
              <c:pt idx="0">
                <c:v>Small</c:v>
              </c:pt>
              <c:pt idx="1">
                <c:v>Large</c:v>
              </c:pt>
              <c:pt idx="2">
                <c:v>Bubble</c:v>
              </c:pt>
            </c:strLit>
          </c:cat>
          <c:val>
            <c:numRef>
              <c:f>(width!$J$35,width!$J$48,width!$J$60)</c:f>
              <c:numCache>
                <c:formatCode>General</c:formatCode>
                <c:ptCount val="3"/>
                <c:pt idx="0">
                  <c:v>2.9266288482668861</c:v>
                </c:pt>
                <c:pt idx="1">
                  <c:v>2.4783827013333122</c:v>
                </c:pt>
                <c:pt idx="2">
                  <c:v>2.8203296960623243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40"/>
        <c:axId val="-947425808"/>
        <c:axId val="-947418736"/>
      </c:barChart>
      <c:catAx>
        <c:axId val="-947425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7418736"/>
        <c:crosses val="autoZero"/>
        <c:auto val="1"/>
        <c:lblAlgn val="ctr"/>
        <c:lblOffset val="100"/>
        <c:noMultiLvlLbl val="0"/>
      </c:catAx>
      <c:valAx>
        <c:axId val="-947418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74258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NASA TLX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Small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Lit>
              <c:ptCount val="6"/>
              <c:pt idx="0">
                <c:v>Mental</c:v>
              </c:pt>
              <c:pt idx="1">
                <c:v>Physical</c:v>
              </c:pt>
              <c:pt idx="2">
                <c:v>Temporal</c:v>
              </c:pt>
              <c:pt idx="3">
                <c:v>Performance</c:v>
              </c:pt>
              <c:pt idx="4">
                <c:v>Effort</c:v>
              </c:pt>
              <c:pt idx="5">
                <c:v>Frustration</c:v>
              </c:pt>
            </c:strLit>
          </c:cat>
          <c:val>
            <c:numRef>
              <c:f>'error '!$K$5:$K$10</c:f>
              <c:numCache>
                <c:formatCode>General</c:formatCode>
                <c:ptCount val="6"/>
                <c:pt idx="0">
                  <c:v>45</c:v>
                </c:pt>
                <c:pt idx="1">
                  <c:v>48.125</c:v>
                </c:pt>
                <c:pt idx="2">
                  <c:v>48.125</c:v>
                </c:pt>
                <c:pt idx="3">
                  <c:v>45.625</c:v>
                </c:pt>
                <c:pt idx="4">
                  <c:v>44.375</c:v>
                </c:pt>
                <c:pt idx="5">
                  <c:v>40</c:v>
                </c:pt>
              </c:numCache>
            </c:numRef>
          </c:val>
          <c:smooth val="0"/>
        </c:ser>
        <c:ser>
          <c:idx val="1"/>
          <c:order val="1"/>
          <c:tx>
            <c:v>Large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Lit>
              <c:ptCount val="6"/>
              <c:pt idx="0">
                <c:v>Mental</c:v>
              </c:pt>
              <c:pt idx="1">
                <c:v>Physical</c:v>
              </c:pt>
              <c:pt idx="2">
                <c:v>Temporal</c:v>
              </c:pt>
              <c:pt idx="3">
                <c:v>Performance</c:v>
              </c:pt>
              <c:pt idx="4">
                <c:v>Effort</c:v>
              </c:pt>
              <c:pt idx="5">
                <c:v>Frustration</c:v>
              </c:pt>
            </c:strLit>
          </c:cat>
          <c:val>
            <c:numRef>
              <c:f>'error '!$T$5:$T$10</c:f>
              <c:numCache>
                <c:formatCode>General</c:formatCode>
                <c:ptCount val="6"/>
                <c:pt idx="0">
                  <c:v>40</c:v>
                </c:pt>
                <c:pt idx="1">
                  <c:v>54.375</c:v>
                </c:pt>
                <c:pt idx="2">
                  <c:v>42.5</c:v>
                </c:pt>
                <c:pt idx="3">
                  <c:v>25</c:v>
                </c:pt>
                <c:pt idx="4">
                  <c:v>53.75</c:v>
                </c:pt>
                <c:pt idx="5">
                  <c:v>45</c:v>
                </c:pt>
              </c:numCache>
            </c:numRef>
          </c:val>
          <c:smooth val="0"/>
        </c:ser>
        <c:ser>
          <c:idx val="2"/>
          <c:order val="2"/>
          <c:tx>
            <c:v>Bubble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Lit>
              <c:ptCount val="6"/>
              <c:pt idx="0">
                <c:v>Mental</c:v>
              </c:pt>
              <c:pt idx="1">
                <c:v>Physical</c:v>
              </c:pt>
              <c:pt idx="2">
                <c:v>Temporal</c:v>
              </c:pt>
              <c:pt idx="3">
                <c:v>Performance</c:v>
              </c:pt>
              <c:pt idx="4">
                <c:v>Effort</c:v>
              </c:pt>
              <c:pt idx="5">
                <c:v>Frustration</c:v>
              </c:pt>
            </c:strLit>
          </c:cat>
          <c:val>
            <c:numRef>
              <c:f>'error '!$AC$5:$AC$10</c:f>
              <c:numCache>
                <c:formatCode>General</c:formatCode>
                <c:ptCount val="6"/>
                <c:pt idx="0">
                  <c:v>36.25</c:v>
                </c:pt>
                <c:pt idx="1">
                  <c:v>43.125</c:v>
                </c:pt>
                <c:pt idx="2">
                  <c:v>43.75</c:v>
                </c:pt>
                <c:pt idx="3">
                  <c:v>26.25</c:v>
                </c:pt>
                <c:pt idx="4">
                  <c:v>40.625</c:v>
                </c:pt>
                <c:pt idx="5">
                  <c:v>47.5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947429616"/>
        <c:axId val="-947421456"/>
      </c:lineChart>
      <c:catAx>
        <c:axId val="-947429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7421456"/>
        <c:crosses val="autoZero"/>
        <c:auto val="1"/>
        <c:lblAlgn val="ctr"/>
        <c:lblOffset val="100"/>
        <c:noMultiLvlLbl val="0"/>
      </c:catAx>
      <c:valAx>
        <c:axId val="-947421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7429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Users Like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3"/>
              <c:pt idx="0">
                <c:v>Small</c:v>
              </c:pt>
              <c:pt idx="1">
                <c:v>Area</c:v>
              </c:pt>
              <c:pt idx="2">
                <c:v>Bubble</c:v>
              </c:pt>
            </c:strLit>
          </c:cat>
          <c:val>
            <c:numRef>
              <c:f>('error '!$K$4,'error '!$T$4,'error '!$AC$4)</c:f>
              <c:numCache>
                <c:formatCode>General</c:formatCode>
                <c:ptCount val="3"/>
                <c:pt idx="0">
                  <c:v>5.75</c:v>
                </c:pt>
                <c:pt idx="1">
                  <c:v>6.125</c:v>
                </c:pt>
                <c:pt idx="2">
                  <c:v>6.625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47422544"/>
        <c:axId val="-947419824"/>
      </c:barChart>
      <c:catAx>
        <c:axId val="-947422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7419824"/>
        <c:crosses val="autoZero"/>
        <c:auto val="1"/>
        <c:lblAlgn val="ctr"/>
        <c:lblOffset val="100"/>
        <c:noMultiLvlLbl val="0"/>
      </c:catAx>
      <c:valAx>
        <c:axId val="-947419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7422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Users Errors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Lit>
              <c:ptCount val="3"/>
              <c:pt idx="0">
                <c:v>Small</c:v>
              </c:pt>
              <c:pt idx="1">
                <c:v>Area</c:v>
              </c:pt>
              <c:pt idx="2">
                <c:v>Bubble</c:v>
              </c:pt>
            </c:strLit>
          </c:cat>
          <c:val>
            <c:numRef>
              <c:f>('error '!$K$3,'error '!$T$3,'error '!$AC$3)</c:f>
              <c:numCache>
                <c:formatCode>General</c:formatCode>
                <c:ptCount val="3"/>
                <c:pt idx="0">
                  <c:v>0</c:v>
                </c:pt>
                <c:pt idx="1">
                  <c:v>1.125</c:v>
                </c:pt>
                <c:pt idx="2">
                  <c:v>0.375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47428528"/>
        <c:axId val="-947420912"/>
      </c:barChart>
      <c:catAx>
        <c:axId val="-947428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7420912"/>
        <c:crosses val="autoZero"/>
        <c:auto val="1"/>
        <c:lblAlgn val="ctr"/>
        <c:lblOffset val="100"/>
        <c:noMultiLvlLbl val="0"/>
      </c:catAx>
      <c:valAx>
        <c:axId val="-947420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47428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4/6/2019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a </a:t>
            </a:r>
            <a:r>
              <a:rPr lang="en-US" sz="4000" dirty="0"/>
              <a:t>virtual on-screen </a:t>
            </a:r>
            <a:r>
              <a:rPr lang="en-US" sz="4000" dirty="0" smtClean="0"/>
              <a:t>joystick input </a:t>
            </a:r>
            <a:r>
              <a:rPr lang="en-US" sz="4000" dirty="0"/>
              <a:t>in large </a:t>
            </a:r>
            <a:r>
              <a:rPr lang="en-US" sz="4000" dirty="0" smtClean="0"/>
              <a:t>touch-screen </a:t>
            </a:r>
            <a:r>
              <a:rPr lang="en-US" sz="4000" dirty="0"/>
              <a:t>devices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Mohammad Hossein Parastar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89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00664" y="577969"/>
            <a:ext cx="7513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Conclusion</a:t>
            </a:r>
            <a:endParaRPr lang="en-US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86928" y="1656272"/>
            <a:ext cx="6556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Participants liked the bubble cursor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Small cursor had no error because participants tried to put the cursor inside the target circles but had highest time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6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54415" y="2941607"/>
            <a:ext cx="55467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Thank You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9961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33977" y="2984739"/>
            <a:ext cx="4994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Questions?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37834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large cell 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938" y="3501813"/>
            <a:ext cx="3961972" cy="222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arge cell ph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12" y="3814342"/>
            <a:ext cx="3771900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19841" y="353683"/>
            <a:ext cx="3769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Problem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1190446" y="1794295"/>
            <a:ext cx="6944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Touch screen devices getting larger</a:t>
            </a:r>
          </a:p>
          <a:p>
            <a:endParaRPr lang="en-US" dirty="0" smtClean="0"/>
          </a:p>
          <a:p>
            <a:r>
              <a:rPr lang="en-US" dirty="0" smtClean="0"/>
              <a:t>We need both hands to use them</a:t>
            </a:r>
          </a:p>
          <a:p>
            <a:endParaRPr lang="en-US" dirty="0"/>
          </a:p>
          <a:p>
            <a:r>
              <a:rPr lang="en-US" dirty="0" smtClean="0"/>
              <a:t>But what should we do if our both hands not available!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871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4566" y="741871"/>
            <a:ext cx="8557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Solution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1242204" y="1751162"/>
            <a:ext cx="7884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a small area of screen as input</a:t>
            </a:r>
          </a:p>
          <a:p>
            <a:endParaRPr lang="en-US" dirty="0" smtClean="0"/>
          </a:p>
          <a:p>
            <a:r>
              <a:rPr lang="en-US" dirty="0" smtClean="0"/>
              <a:t>Point and click on screen by a cursor</a:t>
            </a:r>
          </a:p>
          <a:p>
            <a:endParaRPr lang="en-US" dirty="0" smtClean="0"/>
          </a:p>
          <a:p>
            <a:r>
              <a:rPr lang="en-US" dirty="0" smtClean="0"/>
              <a:t>Using 3 different cursor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628" y="741871"/>
            <a:ext cx="3359413" cy="597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9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4181" y="508958"/>
            <a:ext cx="707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Evaluation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259457" y="1319842"/>
            <a:ext cx="81088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Participants: 8 UNB Students</a:t>
            </a:r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Three different cursor type:</a:t>
            </a:r>
          </a:p>
          <a:p>
            <a:r>
              <a:rPr lang="en-US" b="1" dirty="0" smtClean="0"/>
              <a:t>1- Small cursor</a:t>
            </a:r>
          </a:p>
          <a:p>
            <a:endParaRPr lang="en-US" b="1" dirty="0"/>
          </a:p>
          <a:p>
            <a:r>
              <a:rPr lang="en-US" b="1" dirty="0" smtClean="0"/>
              <a:t>2- Large cursor with larger target</a:t>
            </a:r>
          </a:p>
          <a:p>
            <a:endParaRPr lang="en-US" b="1" dirty="0" smtClean="0"/>
          </a:p>
          <a:p>
            <a:r>
              <a:rPr lang="en-US" b="1" dirty="0" smtClean="0"/>
              <a:t>3-Bubble cursor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91" y="672141"/>
            <a:ext cx="3048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4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6543" y="603849"/>
            <a:ext cx="8591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1-Small Cursor</a:t>
            </a:r>
            <a:endParaRPr lang="en-US" sz="4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90113" y="1768415"/>
            <a:ext cx="48307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Participants should click on 20 targeted red circles by moving the joystick-like input and double clicking for two 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Round one is for learning the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circles are random in size and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NASA-TLX questioner after each condition is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17" y="819508"/>
            <a:ext cx="3048000" cy="523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4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73192" y="586596"/>
            <a:ext cx="6840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2-Large Courser with larger target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268083" y="1380226"/>
            <a:ext cx="438221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Representing zoomed targets in real use since the targets are larger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Participants should click on 20 targeted red circles by moving the joystick-like input and double </a:t>
            </a:r>
            <a:r>
              <a:rPr lang="en-US" dirty="0" smtClean="0"/>
              <a:t>clicking </a:t>
            </a:r>
            <a:r>
              <a:rPr lang="en-US" dirty="0"/>
              <a:t>for two </a:t>
            </a:r>
            <a:r>
              <a:rPr lang="en-US" dirty="0" smtClean="0"/>
              <a:t>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Round one is for learning the </a:t>
            </a:r>
            <a:r>
              <a:rPr lang="en-US" dirty="0" smtClean="0"/>
              <a:t>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circles are random in size and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NASA-TLX questioner after each condition is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022" y="1290907"/>
            <a:ext cx="30480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9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7313" y="629729"/>
            <a:ext cx="807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3-Bubble Cursor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43796" y="1647645"/>
            <a:ext cx="456337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cursor size will increase until a circle in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pointing circle will be shown by different color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Participants should click on 20 targeted red circles by moving the joystick-like input and double clicking for two 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Round one is for learning the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circles are random in size and </a:t>
            </a:r>
            <a:r>
              <a:rPr lang="en-US" dirty="0" smtClean="0"/>
              <a:t>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NASA-TLX questioner after each condition is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777" y="922116"/>
            <a:ext cx="30480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6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9675" y="319177"/>
            <a:ext cx="5417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Results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62475" y="1519414"/>
            <a:ext cx="31313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Collected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Distances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Target 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0928" y="3092975"/>
            <a:ext cx="2760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Throughput calculated using the </a:t>
            </a:r>
            <a:r>
              <a:rPr lang="en-US" dirty="0" err="1"/>
              <a:t>F</a:t>
            </a:r>
            <a:r>
              <a:rPr lang="en-US" dirty="0" err="1" smtClean="0"/>
              <a:t>itts</a:t>
            </a:r>
            <a:r>
              <a:rPr lang="en-US" dirty="0" smtClean="0"/>
              <a:t> law </a:t>
            </a:r>
          </a:p>
          <a:p>
            <a:r>
              <a:rPr lang="en-US" dirty="0" smtClean="0"/>
              <a:t>And analyzed by ANOVA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2122655"/>
              </p:ext>
            </p:extLst>
          </p:nvPr>
        </p:nvGraphicFramePr>
        <p:xfrm>
          <a:off x="4765431" y="528042"/>
          <a:ext cx="4687018" cy="31027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058133"/>
              </p:ext>
            </p:extLst>
          </p:nvPr>
        </p:nvGraphicFramePr>
        <p:xfrm>
          <a:off x="5477606" y="3815963"/>
          <a:ext cx="6442440" cy="2872050"/>
        </p:xfrm>
        <a:graphic>
          <a:graphicData uri="http://schemas.openxmlformats.org/drawingml/2006/table">
            <a:tbl>
              <a:tblPr/>
              <a:tblGrid>
                <a:gridCol w="1288488"/>
                <a:gridCol w="1288488"/>
                <a:gridCol w="1288488"/>
                <a:gridCol w="1288488"/>
                <a:gridCol w="1288488"/>
              </a:tblGrid>
              <a:tr h="406531">
                <a:tc gridSpan="5"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effectLst/>
                        </a:rPr>
                        <a:t>Result Details</a:t>
                      </a:r>
                      <a:endParaRPr lang="en-US" sz="1700" dirty="0">
                        <a:effectLst/>
                      </a:endParaRPr>
                    </a:p>
                  </a:txBody>
                  <a:tcPr marL="105849" marR="105849" marT="105849" marB="10584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6531">
                <a:tc>
                  <a:txBody>
                    <a:bodyPr/>
                    <a:lstStyle/>
                    <a:p>
                      <a:pPr algn="l"/>
                      <a:r>
                        <a:rPr lang="en-US" sz="1700" b="1" i="1" dirty="0">
                          <a:effectLst/>
                        </a:rPr>
                        <a:t>Source</a:t>
                      </a:r>
                      <a:endParaRPr lang="en-US" sz="1700" dirty="0">
                        <a:effectLst/>
                      </a:endParaRPr>
                    </a:p>
                  </a:txBody>
                  <a:tcPr marL="105849" marR="105849" marT="105849" marB="10584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1" i="1" dirty="0">
                          <a:effectLst/>
                        </a:rPr>
                        <a:t>SS</a:t>
                      </a:r>
                      <a:endParaRPr lang="en-US" sz="1700" dirty="0">
                        <a:effectLst/>
                      </a:endParaRPr>
                    </a:p>
                  </a:txBody>
                  <a:tcPr marL="105849" marR="105849" marT="105849" marB="10584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1" i="1">
                          <a:effectLst/>
                        </a:rPr>
                        <a:t>df</a:t>
                      </a:r>
                      <a:endParaRPr lang="en-US" sz="1700">
                        <a:effectLst/>
                      </a:endParaRPr>
                    </a:p>
                  </a:txBody>
                  <a:tcPr marL="105849" marR="105849" marT="105849" marB="10584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b="1" i="1">
                          <a:effectLst/>
                        </a:rPr>
                        <a:t>MS</a:t>
                      </a:r>
                      <a:endParaRPr lang="en-US" sz="1700">
                        <a:effectLst/>
                      </a:endParaRPr>
                    </a:p>
                  </a:txBody>
                  <a:tcPr marL="105849" marR="105849" marT="105849" marB="10584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 </a:t>
                      </a:r>
                    </a:p>
                  </a:txBody>
                  <a:tcPr marL="105849" marR="105849" marT="105849" marB="10584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5167"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Between-treatments</a:t>
                      </a:r>
                    </a:p>
                  </a:txBody>
                  <a:tcPr marL="105849" marR="105849" marT="105849" marB="10584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0.8777</a:t>
                      </a:r>
                    </a:p>
                  </a:txBody>
                  <a:tcPr marL="105849" marR="105849" marT="105849" marB="10584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2</a:t>
                      </a:r>
                    </a:p>
                  </a:txBody>
                  <a:tcPr marL="105849" marR="105849" marT="105849" marB="10584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0.4389</a:t>
                      </a:r>
                    </a:p>
                  </a:txBody>
                  <a:tcPr marL="105849" marR="105849" marT="105849" marB="10584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i="1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r>
                        <a:rPr lang="en-US" sz="1700" dirty="0">
                          <a:solidFill>
                            <a:schemeClr val="tx1"/>
                          </a:solidFill>
                          <a:effectLst/>
                        </a:rPr>
                        <a:t> = 13.05953</a:t>
                      </a:r>
                    </a:p>
                  </a:txBody>
                  <a:tcPr marL="105849" marR="105849" marT="105849" marB="10584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5167"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Within-treatments</a:t>
                      </a:r>
                    </a:p>
                  </a:txBody>
                  <a:tcPr marL="105849" marR="105849" marT="105849" marB="10584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0.7057</a:t>
                      </a:r>
                    </a:p>
                  </a:txBody>
                  <a:tcPr marL="105849" marR="105849" marT="105849" marB="10584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21</a:t>
                      </a:r>
                    </a:p>
                  </a:txBody>
                  <a:tcPr marL="105849" marR="105849" marT="105849" marB="10584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0.0336</a:t>
                      </a:r>
                    </a:p>
                  </a:txBody>
                  <a:tcPr marL="105849" marR="105849" marT="105849" marB="10584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 </a:t>
                      </a:r>
                    </a:p>
                  </a:txBody>
                  <a:tcPr marL="105849" marR="105849" marT="105849" marB="10584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531"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Total</a:t>
                      </a:r>
                    </a:p>
                  </a:txBody>
                  <a:tcPr marL="105849" marR="105849" marT="105849" marB="10584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1.5834</a:t>
                      </a:r>
                    </a:p>
                  </a:txBody>
                  <a:tcPr marL="105849" marR="105849" marT="105849" marB="10584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23</a:t>
                      </a:r>
                    </a:p>
                  </a:txBody>
                  <a:tcPr marL="105849" marR="105849" marT="105849" marB="10584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>
                          <a:effectLst/>
                        </a:rPr>
                        <a:t> </a:t>
                      </a:r>
                    </a:p>
                  </a:txBody>
                  <a:tcPr marL="105849" marR="105849" marT="105849" marB="10584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 </a:t>
                      </a:r>
                    </a:p>
                  </a:txBody>
                  <a:tcPr marL="105849" marR="105849" marT="105849" marB="105849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Rectangle 4"/>
          <p:cNvSpPr>
            <a:spLocks noChangeArrowheads="1"/>
          </p:cNvSpPr>
          <p:nvPr/>
        </p:nvSpPr>
        <p:spPr bwMode="auto">
          <a:xfrm flipV="1">
            <a:off x="7245884" y="1362123"/>
            <a:ext cx="1185870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rgbClr val="0000FF"/>
                </a:solidFill>
                <a:effectLst/>
                <a:latin typeface="Open Sans"/>
              </a:rPr>
              <a:t>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0928" y="4204873"/>
            <a:ext cx="46403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Open Sans"/>
              </a:rPr>
              <a:t>The </a:t>
            </a:r>
            <a:r>
              <a:rPr lang="en-US" i="1" dirty="0">
                <a:solidFill>
                  <a:srgbClr val="0000FF"/>
                </a:solidFill>
                <a:latin typeface="Open Sans"/>
              </a:rPr>
              <a:t>f</a:t>
            </a:r>
            <a:r>
              <a:rPr lang="en-US" dirty="0">
                <a:solidFill>
                  <a:srgbClr val="0000FF"/>
                </a:solidFill>
                <a:latin typeface="Open Sans"/>
              </a:rPr>
              <a:t>-ratio value is 13.05953. The </a:t>
            </a:r>
            <a:r>
              <a:rPr lang="en-US" i="1" dirty="0">
                <a:solidFill>
                  <a:srgbClr val="0000FF"/>
                </a:solidFill>
                <a:latin typeface="Open Sans"/>
              </a:rPr>
              <a:t>p</a:t>
            </a:r>
            <a:r>
              <a:rPr lang="en-US" dirty="0">
                <a:solidFill>
                  <a:srgbClr val="0000FF"/>
                </a:solidFill>
                <a:latin typeface="Open Sans"/>
              </a:rPr>
              <a:t>-value is .000206. The result is significant at </a:t>
            </a:r>
            <a:r>
              <a:rPr lang="en-US" i="1" dirty="0">
                <a:solidFill>
                  <a:srgbClr val="0000FF"/>
                </a:solidFill>
                <a:latin typeface="Open Sans"/>
              </a:rPr>
              <a:t>p</a:t>
            </a:r>
            <a:r>
              <a:rPr lang="en-US" dirty="0">
                <a:solidFill>
                  <a:srgbClr val="0000FF"/>
                </a:solidFill>
                <a:latin typeface="Open Sans"/>
              </a:rPr>
              <a:t> &lt; .05.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05" y="4892026"/>
            <a:ext cx="4140826" cy="17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99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295523"/>
              </p:ext>
            </p:extLst>
          </p:nvPr>
        </p:nvGraphicFramePr>
        <p:xfrm>
          <a:off x="756249" y="3256471"/>
          <a:ext cx="4572000" cy="3152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8219117"/>
              </p:ext>
            </p:extLst>
          </p:nvPr>
        </p:nvGraphicFramePr>
        <p:xfrm>
          <a:off x="6314535" y="3217653"/>
          <a:ext cx="4856671" cy="3213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9961936"/>
              </p:ext>
            </p:extLst>
          </p:nvPr>
        </p:nvGraphicFramePr>
        <p:xfrm>
          <a:off x="2912853" y="21997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2688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1810</TotalTime>
  <Words>320</Words>
  <Application>Microsoft Office PowerPoint</Application>
  <PresentationFormat>Widescreen</PresentationFormat>
  <Paragraphs>101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Open Sans</vt:lpstr>
      <vt:lpstr>Trebuchet MS</vt:lpstr>
      <vt:lpstr>Berlin</vt:lpstr>
      <vt:lpstr>a virtual on-screen joystick input in large touch-screen devices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virtual on-screen joystick input in large touch-screen devices</dc:title>
  <dc:creator>mohammad parastar</dc:creator>
  <cp:lastModifiedBy>mohammad parastar</cp:lastModifiedBy>
  <cp:revision>15</cp:revision>
  <dcterms:created xsi:type="dcterms:W3CDTF">2019-04-06T19:52:33Z</dcterms:created>
  <dcterms:modified xsi:type="dcterms:W3CDTF">2019-04-08T02:02:42Z</dcterms:modified>
</cp:coreProperties>
</file>